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b2d5c589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ab2d5c589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a8fc8c0e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a8fc8c0e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a8fc8c0e0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a8fc8c0e0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a8fc8c0e00_1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a8fc8c0e00_1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abbb68eda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abbb68eda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ab41908ab3_2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ab41908ab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abbb68eda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abbb68eda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abbb68eda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abbb68eda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a8fc8c0e00_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a8fc8c0e00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abe529a38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abe529a38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8fc8c0e0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8fc8c0e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b41908ab3_2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b41908ab3_2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be529a3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be529a3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ab2d5c589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ab2d5c589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b2d5c58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b2d5c58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a8fc8c0e00_2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a8fc8c0e00_2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ab2d5c589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ab2d5c589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8fc8c0e0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8fc8c0e0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b2d5c589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b2d5c589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gif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538500" y="1364700"/>
            <a:ext cx="8067000" cy="15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Integrating a PDE Model of Chemotaxis using FEniCS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696875" y="2949000"/>
            <a:ext cx="6240300" cy="19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Palmer Edholm, Menna Gouda &amp; Jake McClure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Math 6810 Project 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Under Supervision of Dr. Jia Zhao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676650" y="547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875" y="1376850"/>
            <a:ext cx="4966250" cy="109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325" y="2715200"/>
            <a:ext cx="6217349" cy="18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648475" y="590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One Source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13117" r="12939" t="0"/>
          <a:stretch/>
        </p:blipFill>
        <p:spPr>
          <a:xfrm>
            <a:off x="5311125" y="1125725"/>
            <a:ext cx="3368275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93000" y="1498075"/>
            <a:ext cx="4926600" cy="15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925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Ethanol source @ (5, 5).</a:t>
            </a:r>
            <a:endParaRPr sz="1900">
              <a:latin typeface="Lato"/>
              <a:ea typeface="Lato"/>
              <a:cs typeface="Lato"/>
              <a:sym typeface="Lato"/>
            </a:endParaRPr>
          </a:p>
          <a:p>
            <a:pPr indent="-34925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>
                <a:latin typeface="Lato"/>
                <a:ea typeface="Lato"/>
                <a:cs typeface="Lato"/>
                <a:sym typeface="Lato"/>
              </a:rPr>
              <a:t>The initial distribution of fruit flies is centered around (2, 3).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27650" y="53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Two Sources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7218"/>
          <a:stretch/>
        </p:blipFill>
        <p:spPr>
          <a:xfrm>
            <a:off x="1305250" y="1507500"/>
            <a:ext cx="7111101" cy="24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2065099" y="3862950"/>
            <a:ext cx="2412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Source @ (5, 5)</a:t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374650" y="3862950"/>
            <a:ext cx="32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Sources @ (5, 5) and (0, 0)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263975" y="4321150"/>
            <a:ext cx="882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Both sources are equidistant from the fruit flies… why do they prefer the (5, 5) source?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7650" y="6217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Different Saturation Parameter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938" y="1238400"/>
            <a:ext cx="7792026" cy="292201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2213350" y="3887250"/>
            <a:ext cx="13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E_0 = 0.5</a:t>
            </a:r>
            <a:endParaRPr/>
          </a:p>
        </p:txBody>
      </p:sp>
      <p:sp>
        <p:nvSpPr>
          <p:cNvPr id="181" name="Google Shape;181;p25"/>
          <p:cNvSpPr txBox="1"/>
          <p:nvPr/>
        </p:nvSpPr>
        <p:spPr>
          <a:xfrm>
            <a:off x="6159644" y="3939725"/>
            <a:ext cx="13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E_0 = 0.1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1357377" y="4401425"/>
            <a:ext cx="735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When E_0 is lower, flies are less discerning of the presence of ethanol.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27650" y="586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Different Saturation Parameter, cont.</a:t>
            </a:r>
            <a:endParaRPr/>
          </a:p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29450" y="1895774"/>
            <a:ext cx="3084900" cy="24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1152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</a:rPr>
              <a:t>Lower saturation parameter leads to flatter slope</a:t>
            </a:r>
            <a:r>
              <a:rPr lang="en" sz="1900">
                <a:solidFill>
                  <a:srgbClr val="000000"/>
                </a:solidFill>
              </a:rPr>
              <a:t>.</a:t>
            </a:r>
            <a:endParaRPr sz="1900">
              <a:solidFill>
                <a:srgbClr val="000000"/>
              </a:solidFill>
            </a:endParaRPr>
          </a:p>
          <a:p>
            <a:pPr indent="-331152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900">
                <a:solidFill>
                  <a:srgbClr val="000000"/>
                </a:solidFill>
              </a:rPr>
              <a:t>Fruit flies have a harder time sensing the change in Ethanol.</a:t>
            </a:r>
            <a:endParaRPr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4900" y="1382175"/>
            <a:ext cx="4920800" cy="36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676650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Comparison: IDE Model</a:t>
            </a:r>
            <a:endParaRPr/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000" y="1473073"/>
            <a:ext cx="2741799" cy="239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4961000" y="3871825"/>
            <a:ext cx="320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Adapted from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Powell, J. (2022).</a:t>
            </a:r>
            <a:endParaRPr sz="1200"/>
          </a:p>
        </p:txBody>
      </p:sp>
      <p:sp>
        <p:nvSpPr>
          <p:cNvPr id="197" name="Google Shape;197;p27"/>
          <p:cNvSpPr txBox="1"/>
          <p:nvPr/>
        </p:nvSpPr>
        <p:spPr>
          <a:xfrm>
            <a:off x="403550" y="1551800"/>
            <a:ext cx="42864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ntegro-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D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ifference 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E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quations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Discrete-time, continuous-space models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Often approximations to PDE solutions, found with asymptotics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669150" y="605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Weaknesses</a:t>
            </a:r>
            <a:endParaRPr/>
          </a:p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1202725" y="2006250"/>
            <a:ext cx="1817100" cy="18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rgbClr val="000000"/>
                </a:solidFill>
              </a:rPr>
              <a:t>Is not conserved!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1375" y="1609225"/>
            <a:ext cx="5102848" cy="26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375" y="1896975"/>
            <a:ext cx="2045805" cy="10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679200" y="555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Boundary?</a:t>
            </a:r>
            <a:endParaRPr/>
          </a:p>
        </p:txBody>
      </p:sp>
      <p:pic>
        <p:nvPicPr>
          <p:cNvPr id="211" name="Google Shape;2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225" y="1638750"/>
            <a:ext cx="6645525" cy="28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676650" y="632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pic>
        <p:nvPicPr>
          <p:cNvPr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3318" r="6257" t="0"/>
          <a:stretch/>
        </p:blipFill>
        <p:spPr>
          <a:xfrm>
            <a:off x="4358250" y="958751"/>
            <a:ext cx="4557750" cy="418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700" y="2022225"/>
            <a:ext cx="3460550" cy="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0"/>
          <p:cNvSpPr txBox="1"/>
          <p:nvPr/>
        </p:nvSpPr>
        <p:spPr>
          <a:xfrm>
            <a:off x="676650" y="1471475"/>
            <a:ext cx="376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Add advection term?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4923900" y="632300"/>
            <a:ext cx="376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Mountain Pine Beetle model?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2069900" y="4665450"/>
            <a:ext cx="309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Adapted from Powell, J. (1998).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676675" y="558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729450" y="1604950"/>
            <a:ext cx="7939500" cy="24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Powell, J. (2022). Spatiotemporal Models in Ecology: An Introduction to Integrodifference Equations Computational Labs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Powell, J. A., Mcmillen, T., White, P., &amp; Appl Math, S. J. (1998). CONNECTING A CHEMOTACTIC MODEL FOR MASS ATTACK TO A RAPID INTEGRO-DIFFERENCE EMULATION STRATEGY *. http://www.siam.org/journals/siap/59-2/31345.html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655550" y="537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Chemotaxis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753425" y="1315600"/>
            <a:ext cx="4668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could be thought of as “biased random motion”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It is the directed motion of a cell towards the concentration gradient of a chemoattractant or down a concentration gradient of a chemorepellent.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interplay of diffusion and production rates of  chemical forms creates a gradient.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 gradient “∇” : is the rate of ascent or descent. 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9644" r="10253" t="0"/>
          <a:stretch/>
        </p:blipFill>
        <p:spPr>
          <a:xfrm>
            <a:off x="5561525" y="1142350"/>
            <a:ext cx="3506025" cy="29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4294967295" type="title"/>
          </p:nvPr>
        </p:nvSpPr>
        <p:spPr>
          <a:xfrm>
            <a:off x="3559175" y="611200"/>
            <a:ext cx="2826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133" y="1146400"/>
            <a:ext cx="5273733" cy="395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Biological events depending on chemotaxis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329200"/>
            <a:ext cx="4359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Attracting </a:t>
            </a:r>
            <a:r>
              <a:rPr lang="en" sz="1700">
                <a:solidFill>
                  <a:srgbClr val="000000"/>
                </a:solidFill>
              </a:rPr>
              <a:t>organisms</a:t>
            </a:r>
            <a:r>
              <a:rPr lang="en" sz="1700">
                <a:solidFill>
                  <a:srgbClr val="000000"/>
                </a:solidFill>
              </a:rPr>
              <a:t> to </a:t>
            </a:r>
            <a:r>
              <a:rPr lang="en" sz="1700">
                <a:solidFill>
                  <a:srgbClr val="000000"/>
                </a:solidFill>
              </a:rPr>
              <a:t>food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Embryonic cells into developing tissues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Immune cells to infection sites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●"/>
            </a:pPr>
            <a:r>
              <a:rPr lang="en" sz="1700">
                <a:solidFill>
                  <a:srgbClr val="000000"/>
                </a:solidFill>
              </a:rPr>
              <a:t>Animals towards potential mates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350" y="1398200"/>
            <a:ext cx="3965250" cy="35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4">
            <a:alphaModFix/>
          </a:blip>
          <a:srcRect b="38316" l="51913" r="4151" t="31995"/>
          <a:stretch/>
        </p:blipFill>
        <p:spPr>
          <a:xfrm>
            <a:off x="1193601" y="3456891"/>
            <a:ext cx="3146101" cy="14164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7650" y="579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Chemotaxis PDE Model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7650" y="1390275"/>
            <a:ext cx="5512800" cy="37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Variables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Fruit flies (</a:t>
            </a:r>
            <a:r>
              <a:rPr i="1" lang="en" sz="1800">
                <a:solidFill>
                  <a:srgbClr val="000000"/>
                </a:solidFill>
              </a:rPr>
              <a:t>P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Ethanol (</a:t>
            </a:r>
            <a:r>
              <a:rPr i="1" lang="en" sz="1800">
                <a:solidFill>
                  <a:srgbClr val="000000"/>
                </a:solidFill>
              </a:rPr>
              <a:t>E</a:t>
            </a:r>
            <a:r>
              <a:rPr lang="en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Fruit flies want to follow ethanol</a:t>
            </a:r>
            <a:r>
              <a:rPr lang="en" sz="1800">
                <a:solidFill>
                  <a:srgbClr val="000000"/>
                </a:solidFill>
              </a:rPr>
              <a:t>!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i="1" lang="en" sz="1800">
                <a:solidFill>
                  <a:srgbClr val="000000"/>
                </a:solidFill>
              </a:rPr>
              <a:t>F(E) </a:t>
            </a:r>
            <a:r>
              <a:rPr lang="en" sz="1800">
                <a:solidFill>
                  <a:srgbClr val="000000"/>
                </a:solidFill>
              </a:rPr>
              <a:t>is a fly’s perception of ethanol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Flies move in direction of increasing </a:t>
            </a:r>
            <a:r>
              <a:rPr i="1" lang="en" sz="1800">
                <a:solidFill>
                  <a:srgbClr val="000000"/>
                </a:solidFill>
              </a:rPr>
              <a:t>F(E)</a:t>
            </a:r>
            <a:endParaRPr i="1" sz="1800">
              <a:solidFill>
                <a:srgbClr val="000000"/>
              </a:solidFill>
            </a:endParaRPr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9025" y="1651863"/>
            <a:ext cx="3850200" cy="6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5290" y="2964024"/>
            <a:ext cx="2774419" cy="969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/>
          <p:nvPr/>
        </p:nvSpPr>
        <p:spPr>
          <a:xfrm>
            <a:off x="6420957" y="2388575"/>
            <a:ext cx="1388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where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570075" y="558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Response to Ethanol</a:t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438" y="1477038"/>
            <a:ext cx="5031875" cy="28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450950" y="1542400"/>
            <a:ext cx="322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Holling type II response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E_0 is the half-saturation level of ethanol, where F(E_0) = 0.5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365" y="2571749"/>
            <a:ext cx="2774419" cy="96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655550" y="61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Ethanol Distribution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388" y="1296250"/>
            <a:ext cx="4203224" cy="70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1694289" y="2149650"/>
            <a:ext cx="404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100" y="2149650"/>
            <a:ext cx="3097347" cy="284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553" y="2149650"/>
            <a:ext cx="3097347" cy="284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727650" y="579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Form of the Model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75" y="1738888"/>
            <a:ext cx="6689651" cy="9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1059625" y="2789013"/>
            <a:ext cx="503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Nonlinear!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Uses a grad of… a function of… a variable?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676650" y="579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7650" y="1441200"/>
            <a:ext cx="4720800" cy="28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000000"/>
                </a:solidFill>
              </a:rPr>
              <a:t>What else… FEniCS!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000000"/>
                </a:solidFill>
              </a:rPr>
              <a:t>Nonlinear - can’t use TrialFunction( )</a:t>
            </a:r>
            <a:endParaRPr sz="1900">
              <a:solidFill>
                <a:srgbClr val="000000"/>
              </a:solidFill>
            </a:endParaRPr>
          </a:p>
          <a:p>
            <a:pPr indent="-349250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</a:pPr>
            <a:r>
              <a:rPr lang="en" sz="1900">
                <a:solidFill>
                  <a:srgbClr val="000000"/>
                </a:solidFill>
              </a:rPr>
              <a:t>Use nonlinear Newton solver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Lato"/>
              <a:buChar char="●"/>
            </a:pPr>
            <a:r>
              <a:rPr lang="en" sz="1900">
                <a:solidFill>
                  <a:srgbClr val="000000"/>
                </a:solidFill>
              </a:rPr>
              <a:t>A function of E - cast the Function( ) E as a variable</a:t>
            </a:r>
            <a:endParaRPr sz="19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475" y="811050"/>
            <a:ext cx="22098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630925" y="5584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Code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525" y="1208312"/>
            <a:ext cx="3898950" cy="59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525" y="1920230"/>
            <a:ext cx="3705491" cy="1303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6245" y="3336318"/>
            <a:ext cx="3698050" cy="1558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